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1" r:id="rId2"/>
    <p:sldId id="258" r:id="rId3"/>
    <p:sldId id="302" r:id="rId4"/>
    <p:sldId id="304" r:id="rId5"/>
    <p:sldId id="303" r:id="rId6"/>
    <p:sldId id="296" r:id="rId7"/>
    <p:sldId id="306" r:id="rId8"/>
    <p:sldId id="305" r:id="rId9"/>
    <p:sldId id="264" r:id="rId10"/>
    <p:sldId id="265" r:id="rId11"/>
    <p:sldId id="281" r:id="rId12"/>
    <p:sldId id="271" r:id="rId13"/>
    <p:sldId id="272" r:id="rId14"/>
    <p:sldId id="284" r:id="rId15"/>
    <p:sldId id="280" r:id="rId16"/>
    <p:sldId id="279" r:id="rId17"/>
    <p:sldId id="285" r:id="rId18"/>
    <p:sldId id="299" r:id="rId19"/>
    <p:sldId id="297" r:id="rId20"/>
    <p:sldId id="298" r:id="rId21"/>
    <p:sldId id="286" r:id="rId22"/>
    <p:sldId id="283" r:id="rId23"/>
    <p:sldId id="300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9B5"/>
    <a:srgbClr val="69685B"/>
    <a:srgbClr val="FE12ED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0" autoAdjust="0"/>
    <p:restoredTop sz="86391" autoAdjust="0"/>
  </p:normalViewPr>
  <p:slideViewPr>
    <p:cSldViewPr snapToGrid="0" snapToObjects="1">
      <p:cViewPr varScale="1">
        <p:scale>
          <a:sx n="88" d="100"/>
          <a:sy n="88" d="100"/>
        </p:scale>
        <p:origin x="184" y="408"/>
      </p:cViewPr>
      <p:guideLst/>
    </p:cSldViewPr>
  </p:slideViewPr>
  <p:outlineViewPr>
    <p:cViewPr>
      <p:scale>
        <a:sx n="33" d="100"/>
        <a:sy n="33" d="100"/>
      </p:scale>
      <p:origin x="0" y="-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32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Model Evaluation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Train_accuracy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Boston</c:v>
                </c:pt>
                <c:pt idx="1">
                  <c:v>Brisbane</c:v>
                </c:pt>
                <c:pt idx="2">
                  <c:v>Chicago</c:v>
                </c:pt>
                <c:pt idx="3">
                  <c:v>Dublin</c:v>
                </c:pt>
                <c:pt idx="4">
                  <c:v>London</c:v>
                </c:pt>
                <c:pt idx="5">
                  <c:v>Memphis</c:v>
                </c:pt>
                <c:pt idx="6">
                  <c:v>New York</c:v>
                </c:pt>
                <c:pt idx="7">
                  <c:v>SanFrancisco</c:v>
                </c:pt>
                <c:pt idx="8">
                  <c:v>Seattle</c:v>
                </c:pt>
                <c:pt idx="9">
                  <c:v>Sydney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0.88147799999999998</c:v>
                </c:pt>
                <c:pt idx="1">
                  <c:v>0.92990099999999998</c:v>
                </c:pt>
                <c:pt idx="2">
                  <c:v>0.93012300000000003</c:v>
                </c:pt>
                <c:pt idx="3">
                  <c:v>0.95073600000000003</c:v>
                </c:pt>
                <c:pt idx="4">
                  <c:v>0.92451000000000005</c:v>
                </c:pt>
                <c:pt idx="5">
                  <c:v>0.93090899999999999</c:v>
                </c:pt>
                <c:pt idx="6">
                  <c:v>0.89819899999999997</c:v>
                </c:pt>
                <c:pt idx="7">
                  <c:v>0.91464599999999996</c:v>
                </c:pt>
                <c:pt idx="8">
                  <c:v>0.85714299999999999</c:v>
                </c:pt>
                <c:pt idx="9">
                  <c:v>0.906053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8A-434C-80E3-50E9E56F17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test_accuracy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Boston</c:v>
                </c:pt>
                <c:pt idx="1">
                  <c:v>Brisbane</c:v>
                </c:pt>
                <c:pt idx="2">
                  <c:v>Chicago</c:v>
                </c:pt>
                <c:pt idx="3">
                  <c:v>Dublin</c:v>
                </c:pt>
                <c:pt idx="4">
                  <c:v>London</c:v>
                </c:pt>
                <c:pt idx="5">
                  <c:v>Memphis</c:v>
                </c:pt>
                <c:pt idx="6">
                  <c:v>New York</c:v>
                </c:pt>
                <c:pt idx="7">
                  <c:v>SanFrancisco</c:v>
                </c:pt>
                <c:pt idx="8">
                  <c:v>Seattle</c:v>
                </c:pt>
                <c:pt idx="9">
                  <c:v>Sydney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0.86107900000000004</c:v>
                </c:pt>
                <c:pt idx="1">
                  <c:v>0.90013100000000001</c:v>
                </c:pt>
                <c:pt idx="2">
                  <c:v>0.90352900000000003</c:v>
                </c:pt>
                <c:pt idx="3">
                  <c:v>0.93616999999999995</c:v>
                </c:pt>
                <c:pt idx="4">
                  <c:v>0.91211399999999998</c:v>
                </c:pt>
                <c:pt idx="5">
                  <c:v>0.91235100000000002</c:v>
                </c:pt>
                <c:pt idx="6">
                  <c:v>0.85051500000000002</c:v>
                </c:pt>
                <c:pt idx="7">
                  <c:v>0.85968800000000001</c:v>
                </c:pt>
                <c:pt idx="8">
                  <c:v>0.77734400000000003</c:v>
                </c:pt>
                <c:pt idx="9">
                  <c:v>0.85861200000000004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8A-434C-80E3-50E9E56F17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9928960"/>
        <c:axId val="1129678240"/>
      </c:barChart>
      <c:catAx>
        <c:axId val="112992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678240"/>
        <c:crosses val="autoZero"/>
        <c:auto val="1"/>
        <c:lblAlgn val="ctr"/>
        <c:lblOffset val="100"/>
        <c:noMultiLvlLbl val="0"/>
      </c:catAx>
      <c:valAx>
        <c:axId val="112967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92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EC-8347-900B-1A82914C85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EC-8347-900B-1A82914C85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EC-8347-900B-1A82914C85B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EC-8347-900B-1A82914C85B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EC-8347-900B-1A82914C85B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EC-8347-900B-1A82914C8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96560640"/>
        <c:axId val="96562176"/>
      </c:barChart>
      <c:catAx>
        <c:axId val="965606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crossAx val="96562176"/>
        <c:crosses val="autoZero"/>
        <c:auto val="1"/>
        <c:lblAlgn val="ctr"/>
        <c:lblOffset val="100"/>
        <c:noMultiLvlLbl val="0"/>
      </c:catAx>
      <c:valAx>
        <c:axId val="96562176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560640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E-FD44-8219-E6A8DFD910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2.5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FE-FD44-8219-E6A8DFD910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3.5</c:v>
                </c:pt>
                <c:pt idx="1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FE-FD44-8219-E6A8DFD9101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4.5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FE-FD44-8219-E6A8DFD9101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3.1</c:v>
                </c:pt>
                <c:pt idx="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FE-FD44-8219-E6A8DFD9101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1.2</c:v>
                </c:pt>
                <c:pt idx="1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FE-FD44-8219-E6A8DFD9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96034816"/>
        <c:axId val="96036352"/>
      </c:barChart>
      <c:catAx>
        <c:axId val="96034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036352"/>
        <c:crosses val="autoZero"/>
        <c:auto val="1"/>
        <c:lblAlgn val="ctr"/>
        <c:lblOffset val="100"/>
        <c:noMultiLvlLbl val="0"/>
      </c:catAx>
      <c:valAx>
        <c:axId val="96036352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03481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D-864C-9DB0-EE70F7C2F0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7D-864C-9DB0-EE70F7C2F0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7D-864C-9DB0-EE70F7C2F0E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7D-864C-9DB0-EE70F7C2F0E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7D-864C-9DB0-EE70F7C2F0E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7D-864C-9DB0-EE70F7C2F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144576"/>
        <c:axId val="113146112"/>
      </c:barChart>
      <c:catAx>
        <c:axId val="1131445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13146112"/>
        <c:crosses val="autoZero"/>
        <c:auto val="1"/>
        <c:lblAlgn val="ctr"/>
        <c:lblOffset val="100"/>
        <c:noMultiLvlLbl val="0"/>
      </c:catAx>
      <c:valAx>
        <c:axId val="113146112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1314457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1-9C4F-A239-4A708949AF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1-9C4F-A239-4A708949AF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D1-9C4F-A239-4A708949AF1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D1-9C4F-A239-4A708949AF1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D1-9C4F-A239-4A708949AF1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D1-9C4F-A239-4A708949A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5"/>
        <c:axId val="123658240"/>
        <c:axId val="123659776"/>
      </c:barChart>
      <c:catAx>
        <c:axId val="1236582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23659776"/>
        <c:crosses val="autoZero"/>
        <c:auto val="1"/>
        <c:lblAlgn val="ctr"/>
        <c:lblOffset val="100"/>
        <c:noMultiLvlLbl val="0"/>
      </c:catAx>
      <c:valAx>
        <c:axId val="123659776"/>
        <c:scaling>
          <c:orientation val="minMax"/>
        </c:scaling>
        <c:delete val="0"/>
        <c:axPos val="b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23658240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0">
              <a:solidFill>
                <a:schemeClr val="accent1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27-2A48-86CC-40F674540C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0">
              <a:solidFill>
                <a:schemeClr val="accent2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27-2A48-86CC-40F674540C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63500">
              <a:solidFill>
                <a:schemeClr val="accent3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27-2A48-86CC-40F674540C1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63500">
              <a:solidFill>
                <a:schemeClr val="accent4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27-2A48-86CC-40F674540C1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63500">
              <a:solidFill>
                <a:schemeClr val="accent5">
                  <a:lumMod val="75000"/>
                  <a:lumOff val="25000"/>
                </a:schemeClr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27-2A48-86CC-40F674540C1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63500">
              <a:solidFill>
                <a:schemeClr val="accent6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27-2A48-86CC-40F674540C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156288"/>
        <c:axId val="158157824"/>
      </c:lineChart>
      <c:catAx>
        <c:axId val="1581562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158157824"/>
        <c:crosses val="autoZero"/>
        <c:auto val="1"/>
        <c:lblAlgn val="ctr"/>
        <c:lblOffset val="100"/>
        <c:noMultiLvlLbl val="0"/>
      </c:catAx>
      <c:valAx>
        <c:axId val="158157824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15815628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FFB5-9B47-B023-993A5275B7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FB5-9B47-B023-993A5275B7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FFB5-9B47-B023-993A5275B7A0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FFB5-9B47-B023-993A5275B7A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9-FFB5-9B47-B023-993A5275B7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5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1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3.1</c:v>
                </c:pt>
                <c:pt idx="5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B5-9B47-B023-993A5275B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  <c:txPr>
        <a:bodyPr/>
        <a:lstStyle/>
        <a:p>
          <a:pPr>
            <a:defRPr sz="13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Growth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23-234B-AC8B-B4CE36813D6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23-234B-AC8B-B4CE36813D6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23-234B-AC8B-B4CE36813D6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5E4-2044-A05F-9E4AAAD443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2000</c:v>
                </c:pt>
                <c:pt idx="1">
                  <c:v>2009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10945</c:v>
                </c:pt>
                <c:pt idx="1">
                  <c:v>15783</c:v>
                </c:pt>
                <c:pt idx="2">
                  <c:v>28755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4-2044-A05F-9E4AAAD4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244543"/>
        <c:axId val="1310122559"/>
      </c:barChart>
      <c:catAx>
        <c:axId val="133924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122559"/>
        <c:crosses val="autoZero"/>
        <c:auto val="1"/>
        <c:lblAlgn val="ctr"/>
        <c:lblOffset val="100"/>
        <c:noMultiLvlLbl val="0"/>
      </c:catAx>
      <c:valAx>
        <c:axId val="131012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4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Growth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F8-0E4C-B3AD-43F15F66DB6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8-0E4C-B3AD-43F15F66DB6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CF8-0E4C-B3AD-43F15F66DB6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5E4-2044-A05F-9E4AAAD443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2000</c:v>
                </c:pt>
                <c:pt idx="1">
                  <c:v>2009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10945</c:v>
                </c:pt>
                <c:pt idx="1">
                  <c:v>15783</c:v>
                </c:pt>
                <c:pt idx="2">
                  <c:v>28755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4-2044-A05F-9E4AAAD4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244543"/>
        <c:axId val="1310122559"/>
      </c:barChart>
      <c:catAx>
        <c:axId val="133924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122559"/>
        <c:crosses val="autoZero"/>
        <c:auto val="1"/>
        <c:lblAlgn val="ctr"/>
        <c:lblOffset val="100"/>
        <c:noMultiLvlLbl val="0"/>
      </c:catAx>
      <c:valAx>
        <c:axId val="131012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4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Save this document with a new name before you begin work.</a:t>
            </a:r>
          </a:p>
          <a:p>
            <a:pPr marL="0" indent="0">
              <a:buNone/>
            </a:pPr>
            <a:r>
              <a:rPr lang="en-US" sz="1200" dirty="0"/>
              <a:t>When adding a new slide, click on the small arrow next to “New Slide” on the toolbar. Select the layout that will best fit the content you want to add.</a:t>
            </a:r>
          </a:p>
          <a:p>
            <a:pPr marL="0" indent="0">
              <a:buNone/>
            </a:pPr>
            <a:r>
              <a:rPr lang="en-US" sz="1200" dirty="0"/>
              <a:t>Change the layout of an existing slide: click the “Layout” button on the top toolbar to reformat your existing content to another master slide.</a:t>
            </a:r>
          </a:p>
          <a:p>
            <a:pPr marL="0" indent="0">
              <a:buNone/>
            </a:pPr>
            <a:r>
              <a:rPr lang="en-US" sz="1200" dirty="0"/>
              <a:t>Refer to </a:t>
            </a:r>
            <a:r>
              <a:rPr lang="en-US" sz="1200" b="1" dirty="0" err="1"/>
              <a:t>utdallas.edu</a:t>
            </a:r>
            <a:r>
              <a:rPr lang="en-US" sz="1200" b="1" dirty="0"/>
              <a:t>/brand</a:t>
            </a:r>
            <a:r>
              <a:rPr lang="en-US" sz="1200" dirty="0"/>
              <a:t> for specific rules on using the University logos and wordmarks.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4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68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leave this background orange or add a subtle background photo using the directions from the title slide. Right-click on the image and select Change Picture to switch out the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leave this background orange or add a subtle background photo using the directions from the title slide. Right-click on the image and select Change Picture to switch out the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4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Slide – 3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88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Slide – 2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Quote slide without photo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68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Copy and paste these onto various slides to highlight main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7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StringIndexer</a:t>
            </a:r>
            <a:r>
              <a:rPr lang="en-US" dirty="0"/>
              <a:t>, </a:t>
            </a:r>
            <a:r>
              <a:rPr lang="en-US" dirty="0" err="1"/>
              <a:t>RegexTokenizer</a:t>
            </a:r>
            <a:r>
              <a:rPr lang="en-US" dirty="0"/>
              <a:t>, </a:t>
            </a:r>
            <a:r>
              <a:rPr lang="en-US" dirty="0" err="1"/>
              <a:t>StopWordsRemover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7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0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1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chemeClr val="accent1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pos="7104" userDrawn="1">
          <p15:clr>
            <a:srgbClr val="F26B43"/>
          </p15:clr>
        </p15:guide>
        <p15:guide id="3" orient="horz" pos="391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strapping_(statistics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ex.stackexchange.com/questions/503883/illustrating-the-random-forest-algorithm-in-tikz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3A576E-A44F-664D-B9C4-8B611FB7763D}"/>
              </a:ext>
            </a:extLst>
          </p:cNvPr>
          <p:cNvSpPr/>
          <p:nvPr/>
        </p:nvSpPr>
        <p:spPr>
          <a:xfrm>
            <a:off x="910336" y="1481138"/>
            <a:ext cx="787806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Save this document </a:t>
            </a:r>
            <a:r>
              <a:rPr lang="en-US" dirty="0"/>
              <a:t>with a new name before you begin work.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When adding a new slide, click on the </a:t>
            </a:r>
            <a:r>
              <a:rPr lang="en-US" b="1" dirty="0"/>
              <a:t>small arrow</a:t>
            </a:r>
            <a:r>
              <a:rPr lang="en-US" dirty="0"/>
              <a:t> next to “New Slide” on the toolbar. </a:t>
            </a:r>
            <a:r>
              <a:rPr lang="en-US" b="1" dirty="0"/>
              <a:t>Select the layout </a:t>
            </a:r>
            <a:r>
              <a:rPr lang="en-US" dirty="0"/>
              <a:t>that will best fit the content you want to add.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Change the layout of an existing slide: click the </a:t>
            </a:r>
            <a:r>
              <a:rPr lang="en-US" b="1" dirty="0"/>
              <a:t>“Layout” button </a:t>
            </a:r>
            <a:r>
              <a:rPr lang="en-US" dirty="0"/>
              <a:t>on the top toolbar to reformat your existing content to another master slide.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dashed lines on the slide are </a:t>
            </a:r>
            <a:r>
              <a:rPr lang="en-US" b="1" dirty="0"/>
              <a:t>guides</a:t>
            </a:r>
            <a:r>
              <a:rPr lang="en-US" dirty="0"/>
              <a:t>. If you prefer to turn them off, go to the View menu, down to Guides and uncheck Guides.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Refer to </a:t>
            </a:r>
            <a:r>
              <a:rPr lang="en-US" b="1" dirty="0" err="1"/>
              <a:t>utdallas.edu</a:t>
            </a:r>
            <a:r>
              <a:rPr lang="en-US" b="1" dirty="0"/>
              <a:t>/brand</a:t>
            </a:r>
            <a:r>
              <a:rPr lang="en-US" dirty="0"/>
              <a:t> for specific rules on using the University logos and wordmarks.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B88487-DB31-A24E-8177-65845A04A643}"/>
              </a:ext>
            </a:extLst>
          </p:cNvPr>
          <p:cNvSpPr/>
          <p:nvPr/>
        </p:nvSpPr>
        <p:spPr>
          <a:xfrm>
            <a:off x="910336" y="731838"/>
            <a:ext cx="7878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dirty="0"/>
              <a:t>Instructions </a:t>
            </a:r>
            <a:r>
              <a:rPr lang="en-US" sz="3000" i="1" dirty="0"/>
              <a:t>(delete this slide)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93C01-8878-2647-9FBA-0EBD0ABE326D}"/>
              </a:ext>
            </a:extLst>
          </p:cNvPr>
          <p:cNvSpPr/>
          <p:nvPr/>
        </p:nvSpPr>
        <p:spPr>
          <a:xfrm>
            <a:off x="910336" y="5666695"/>
            <a:ext cx="7878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dirty="0" err="1">
                <a:solidFill>
                  <a:schemeClr val="accent5"/>
                </a:solidFill>
              </a:rPr>
              <a:t>UTD_Light.pptx</a:t>
            </a:r>
            <a:endParaRPr lang="en-US" sz="3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6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629F07C-F7DE-8D45-801F-6CD0649D7E40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/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Displaying data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49982"/>
              </p:ext>
            </p:extLst>
          </p:nvPr>
        </p:nvGraphicFramePr>
        <p:xfrm>
          <a:off x="2209799" y="2057397"/>
          <a:ext cx="7772400" cy="4000503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611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Table header</a:t>
                      </a: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Table header</a:t>
                      </a: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Table header</a:t>
                      </a: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98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3321363416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chart (single category)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5D119-0047-0A45-B5C3-F35BBAFE61CD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B8181-4436-A248-9467-3A824C58A913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AF171-5E30-F44E-85FE-B6B13F163002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5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1028167633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chart (multi-category)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17474B-65B0-4445-A3E7-A350AAD3D0A2}"/>
              </a:ext>
            </a:extLst>
          </p:cNvPr>
          <p:cNvSpPr/>
          <p:nvPr/>
        </p:nvSpPr>
        <p:spPr>
          <a:xfrm>
            <a:off x="9056728" y="1619140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C5F4E-D144-0541-90BE-0914331E7225}"/>
              </a:ext>
            </a:extLst>
          </p:cNvPr>
          <p:cNvSpPr/>
          <p:nvPr/>
        </p:nvSpPr>
        <p:spPr>
          <a:xfrm>
            <a:off x="9948503" y="2430007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FFBAFC-C2DD-CC4A-94BC-C0C808ECCFA9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7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1422806338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column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236EB-F727-0A42-9F6A-CA5642E89041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E291E-9F37-474D-94D5-390CF3FF3508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30350B-868C-F04F-9E67-0F179CC9B821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7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2796407052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2D587-D651-2749-B9A1-1833FDCEFFBC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17828CE-FAD0-6B4F-8CDF-5B99ADBA2168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28E86-5FF2-D947-916E-FD06B40EBECC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67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922961642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CE3AF-E6F4-924A-91B5-FCE4855BFA3E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205CA26-3B5B-DE48-B69E-4798AD8A45BF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36677-4525-FB4A-84FE-25E5333E3350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9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2403773600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CF21F1-5FBF-A745-A7D0-EBFF4285C47A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EEEC4D8-E8ED-6D47-A1F0-1BC3EDE152EA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150AA-CBFB-8549-A20D-15C00E5DF03B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24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6B07878-167D-8948-91C8-6A9466565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/>
          <a:lstStyle/>
          <a:p>
            <a:r>
              <a:rPr lang="en-US" dirty="0"/>
              <a:t>“We are incredible at remembering pictures. Hear a piece of information, and three days later you’ll remember </a:t>
            </a:r>
            <a:r>
              <a:rPr lang="en-US" b="1" dirty="0"/>
              <a:t>10 percent</a:t>
            </a:r>
            <a:r>
              <a:rPr lang="en-US" dirty="0"/>
              <a:t> of it. Add a picture and you’ll remember </a:t>
            </a:r>
            <a:r>
              <a:rPr lang="en-US" b="1" dirty="0"/>
              <a:t>65 percent</a:t>
            </a:r>
            <a:r>
              <a:rPr lang="en-US" dirty="0"/>
              <a:t>.”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99605" y="4620890"/>
            <a:ext cx="2351595" cy="1415772"/>
          </a:xfrm>
        </p:spPr>
        <p:txBody>
          <a:bodyPr/>
          <a:lstStyle/>
          <a:p>
            <a:r>
              <a:rPr lang="en-US" dirty="0"/>
              <a:t>John Medina</a:t>
            </a:r>
          </a:p>
          <a:p>
            <a:pPr lvl="1"/>
            <a:r>
              <a:rPr lang="en-US" dirty="0"/>
              <a:t>Author of </a:t>
            </a:r>
            <a:r>
              <a:rPr lang="en-US" i="1" dirty="0"/>
              <a:t>Brain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8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B9676701-DF58-0249-A838-E81820547E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-3544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/>
          <a:lstStyle/>
          <a:p>
            <a:r>
              <a:rPr lang="en-US" sz="3400" dirty="0"/>
              <a:t>“We are incredible at remembering pictures. </a:t>
            </a:r>
            <a:br>
              <a:rPr lang="en-US" sz="3400" dirty="0"/>
            </a:br>
            <a:r>
              <a:rPr lang="en-US" sz="3400" dirty="0"/>
              <a:t>Hear a piece of information, and three days later you’ll remember </a:t>
            </a:r>
            <a:r>
              <a:rPr lang="en-US" sz="3400" b="1" dirty="0"/>
              <a:t>10 percent</a:t>
            </a:r>
            <a:r>
              <a:rPr lang="en-US" sz="3400" dirty="0"/>
              <a:t> of it. Add a picture and you’ll remember </a:t>
            </a:r>
            <a:r>
              <a:rPr lang="en-US" sz="3400" b="1" dirty="0"/>
              <a:t>65 percent</a:t>
            </a:r>
            <a:r>
              <a:rPr lang="en-US" sz="3400" dirty="0"/>
              <a:t>.”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John Medina</a:t>
            </a:r>
          </a:p>
          <a:p>
            <a:pPr lvl="1"/>
            <a:r>
              <a:rPr lang="en-US" dirty="0"/>
              <a:t>Author of </a:t>
            </a:r>
            <a:r>
              <a:rPr lang="en-US" i="1" dirty="0"/>
              <a:t>Brain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2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6F98B-D60D-A14F-8317-B0AA22D322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0" t="16362" r="15906" b="9598"/>
          <a:stretch/>
        </p:blipFill>
        <p:spPr>
          <a:xfrm>
            <a:off x="914400" y="2514589"/>
            <a:ext cx="3048000" cy="2743222"/>
          </a:xfr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182A2B-F072-604B-BD81-ED4AE8E6DA17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2362937300"/>
              </p:ext>
            </p:extLst>
          </p:nvPr>
        </p:nvGraphicFramePr>
        <p:xfrm>
          <a:off x="4572000" y="2160719"/>
          <a:ext cx="3048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2324C1-EBCD-564B-B8A6-6DC278C604D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5061"/>
          <a:stretch/>
        </p:blipFill>
        <p:spPr>
          <a:xfrm>
            <a:off x="8229600" y="2514617"/>
            <a:ext cx="3048000" cy="274316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C6E03-106A-8442-999F-C54D5A97F4D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5D4A2-423E-B846-8F8D-B51E1CAF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 Dallas Enrollment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F2DF53-EC3C-8649-BDF6-8AE032A4AB5F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A0C90-FFA7-D840-A8EE-6BDC0597D340}"/>
              </a:ext>
            </a:extLst>
          </p:cNvPr>
          <p:cNvSpPr/>
          <p:nvPr/>
        </p:nvSpPr>
        <p:spPr>
          <a:xfrm>
            <a:off x="1383720" y="3124043"/>
            <a:ext cx="2101602" cy="157654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Our student body has </a:t>
            </a:r>
            <a:b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seen a 163% increase </a:t>
            </a:r>
            <a:b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in 9 years.</a:t>
            </a:r>
          </a:p>
        </p:txBody>
      </p:sp>
    </p:spTree>
    <p:extLst>
      <p:ext uri="{BB962C8B-B14F-4D97-AF65-F5344CB8AC3E}">
        <p14:creationId xmlns:p14="http://schemas.microsoft.com/office/powerpoint/2010/main" val="138630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B4690CD-D7BA-8C41-A76D-36B415F908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Example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Author Name</a:t>
            </a:r>
          </a:p>
          <a:p>
            <a:pPr lvl="1"/>
            <a:r>
              <a:rPr lang="en-US" dirty="0"/>
              <a:t>Position title</a:t>
            </a:r>
          </a:p>
          <a:p>
            <a:pPr lvl="1"/>
            <a:r>
              <a:rPr lang="en-US" dirty="0"/>
              <a:t>Other information, such as School or Department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C0078F-16BE-4942-9A66-628D9EA25629}"/>
              </a:ext>
            </a:extLst>
          </p:cNvPr>
          <p:cNvGrpSpPr/>
          <p:nvPr/>
        </p:nvGrpSpPr>
        <p:grpSpPr>
          <a:xfrm>
            <a:off x="-4470401" y="-1003300"/>
            <a:ext cx="4023647" cy="8648700"/>
            <a:chOff x="-4292601" y="-1028700"/>
            <a:chExt cx="4023647" cy="86487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296020-425B-004D-B7C9-3BB6EB74D59F}"/>
                </a:ext>
              </a:extLst>
            </p:cNvPr>
            <p:cNvSpPr/>
            <p:nvPr/>
          </p:nvSpPr>
          <p:spPr>
            <a:xfrm>
              <a:off x="-4292601" y="-1028700"/>
              <a:ext cx="4023647" cy="8648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228600" tIns="228600" rIns="228600" bIns="228600"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975693-4E05-3648-BF74-4B90E65B1133}"/>
                </a:ext>
              </a:extLst>
            </p:cNvPr>
            <p:cNvSpPr txBox="1"/>
            <p:nvPr/>
          </p:nvSpPr>
          <p:spPr>
            <a:xfrm>
              <a:off x="-4082036" y="-863600"/>
              <a:ext cx="3632200" cy="5840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800"/>
                </a:spcAft>
              </a:pPr>
              <a:r>
                <a:rPr lang="en-US" sz="1300" dirty="0">
                  <a:solidFill>
                    <a:schemeClr val="tx2"/>
                  </a:solidFill>
                </a:rPr>
                <a:t>Leave the title slide with an orange background or add a photo.</a:t>
              </a:r>
            </a:p>
            <a:p>
              <a:pPr>
                <a:lnSpc>
                  <a:spcPct val="120000"/>
                </a:lnSpc>
                <a:spcAft>
                  <a:spcPts val="800"/>
                </a:spcAft>
              </a:pPr>
              <a:r>
                <a:rPr lang="en-US" sz="1300" dirty="0">
                  <a:solidFill>
                    <a:schemeClr val="tx2"/>
                  </a:solidFill>
                </a:rPr>
                <a:t>Click the icon in the center and select a photo from your hard drive, one that complements the purpose of your presentation.</a:t>
              </a:r>
            </a:p>
            <a:p>
              <a:pPr>
                <a:lnSpc>
                  <a:spcPct val="120000"/>
                </a:lnSpc>
                <a:spcAft>
                  <a:spcPts val="800"/>
                </a:spcAft>
              </a:pPr>
              <a:r>
                <a:rPr lang="en-US" sz="1300" b="1" dirty="0">
                  <a:solidFill>
                    <a:schemeClr val="tx2"/>
                  </a:solidFill>
                </a:rPr>
                <a:t>TIP: Use University-approved photos from </a:t>
              </a:r>
              <a:r>
                <a:rPr lang="en-US" sz="1300" b="1" dirty="0" err="1">
                  <a:solidFill>
                    <a:schemeClr val="tx2"/>
                  </a:solidFill>
                </a:rPr>
                <a:t>utdallas.tandemvault.com</a:t>
              </a:r>
              <a:endParaRPr lang="en-US" sz="1300" b="1" dirty="0">
                <a:solidFill>
                  <a:schemeClr val="tx2"/>
                </a:solidFill>
              </a:endParaRPr>
            </a:p>
            <a:p>
              <a:pPr>
                <a:lnSpc>
                  <a:spcPct val="120000"/>
                </a:lnSpc>
                <a:spcAft>
                  <a:spcPts val="800"/>
                </a:spcAft>
              </a:pPr>
              <a:r>
                <a:rPr lang="en-US" sz="1300" dirty="0">
                  <a:solidFill>
                    <a:schemeClr val="tx2"/>
                  </a:solidFill>
                </a:rPr>
                <a:t>Send the photo to the back (select picture, go to </a:t>
              </a:r>
              <a:r>
                <a:rPr lang="en-US" sz="1300" b="1" dirty="0">
                  <a:solidFill>
                    <a:schemeClr val="tx2"/>
                  </a:solidFill>
                </a:rPr>
                <a:t>Picture Format&gt;Send Backward&gt;Send to Back</a:t>
              </a:r>
              <a:r>
                <a:rPr lang="en-US" sz="1300" dirty="0">
                  <a:solidFill>
                    <a:schemeClr val="tx2"/>
                  </a:solidFill>
                </a:rPr>
                <a:t>). </a:t>
              </a:r>
            </a:p>
            <a:p>
              <a:pPr>
                <a:lnSpc>
                  <a:spcPct val="120000"/>
                </a:lnSpc>
                <a:spcAft>
                  <a:spcPts val="800"/>
                </a:spcAft>
              </a:pPr>
              <a:r>
                <a:rPr lang="en-US" sz="1300" dirty="0">
                  <a:solidFill>
                    <a:schemeClr val="tx2"/>
                  </a:solidFill>
                </a:rPr>
                <a:t>Use </a:t>
              </a:r>
              <a:r>
                <a:rPr lang="en-US" sz="1300" b="1" dirty="0">
                  <a:solidFill>
                    <a:schemeClr val="tx2"/>
                  </a:solidFill>
                </a:rPr>
                <a:t>Picture Format&gt;Crop</a:t>
              </a:r>
              <a:r>
                <a:rPr lang="en-US" sz="1300" dirty="0">
                  <a:solidFill>
                    <a:schemeClr val="tx2"/>
                  </a:solidFill>
                </a:rPr>
                <a:t> to adjust what part of the image is shown within the frame.</a:t>
              </a:r>
            </a:p>
            <a:p>
              <a:pPr>
                <a:lnSpc>
                  <a:spcPct val="120000"/>
                </a:lnSpc>
                <a:spcAft>
                  <a:spcPts val="800"/>
                </a:spcAft>
              </a:pPr>
              <a:r>
                <a:rPr lang="en-US" sz="1300" dirty="0">
                  <a:solidFill>
                    <a:schemeClr val="tx2"/>
                  </a:solidFill>
                </a:rPr>
                <a:t>With the photo selected, go to </a:t>
              </a:r>
              <a:r>
                <a:rPr lang="en-US" sz="1300" b="1" dirty="0">
                  <a:solidFill>
                    <a:schemeClr val="tx2"/>
                  </a:solidFill>
                </a:rPr>
                <a:t>Picture Format&gt;Format Pane</a:t>
              </a:r>
              <a:r>
                <a:rPr lang="en-US" sz="1300" dirty="0">
                  <a:solidFill>
                    <a:schemeClr val="tx2"/>
                  </a:solidFill>
                </a:rPr>
                <a:t> to open the image options. The far right icon contains </a:t>
              </a:r>
              <a:r>
                <a:rPr lang="en-US" sz="1300" b="1" dirty="0">
                  <a:solidFill>
                    <a:schemeClr val="tx2"/>
                  </a:solidFill>
                </a:rPr>
                <a:t>Picture Color</a:t>
              </a:r>
              <a:r>
                <a:rPr lang="en-US" sz="1300" dirty="0">
                  <a:solidFill>
                    <a:schemeClr val="tx2"/>
                  </a:solidFill>
                </a:rPr>
                <a:t> and </a:t>
              </a:r>
              <a:r>
                <a:rPr lang="en-US" sz="1300" b="1" dirty="0">
                  <a:solidFill>
                    <a:schemeClr val="tx2"/>
                  </a:solidFill>
                </a:rPr>
                <a:t>Picture Transparency </a:t>
              </a:r>
              <a:r>
                <a:rPr lang="en-US" sz="1300" dirty="0">
                  <a:solidFill>
                    <a:schemeClr val="tx2"/>
                  </a:solidFill>
                </a:rPr>
                <a:t>options. </a:t>
              </a:r>
            </a:p>
            <a:p>
              <a:pPr>
                <a:lnSpc>
                  <a:spcPct val="120000"/>
                </a:lnSpc>
                <a:spcAft>
                  <a:spcPts val="800"/>
                </a:spcAft>
              </a:pPr>
              <a:r>
                <a:rPr lang="en-US" sz="1300" dirty="0">
                  <a:solidFill>
                    <a:schemeClr val="tx2"/>
                  </a:solidFill>
                </a:rPr>
                <a:t>Set the </a:t>
              </a:r>
              <a:r>
                <a:rPr lang="en-US" sz="1300" b="1" dirty="0">
                  <a:solidFill>
                    <a:schemeClr val="tx2"/>
                  </a:solidFill>
                </a:rPr>
                <a:t>Transparency</a:t>
              </a:r>
              <a:r>
                <a:rPr lang="en-US" sz="1300" dirty="0">
                  <a:solidFill>
                    <a:schemeClr val="tx2"/>
                  </a:solidFill>
                </a:rPr>
                <a:t> slider to 85%-90% to make white text legible. </a:t>
              </a:r>
            </a:p>
            <a:p>
              <a:pPr>
                <a:lnSpc>
                  <a:spcPct val="120000"/>
                </a:lnSpc>
                <a:spcAft>
                  <a:spcPts val="800"/>
                </a:spcAft>
              </a:pPr>
              <a:r>
                <a:rPr lang="en-US" sz="1300" b="1" dirty="0">
                  <a:solidFill>
                    <a:schemeClr val="tx2"/>
                  </a:solidFill>
                </a:rPr>
                <a:t>Recolor</a:t>
              </a:r>
              <a:r>
                <a:rPr lang="en-US" sz="1300" dirty="0">
                  <a:solidFill>
                    <a:schemeClr val="tx2"/>
                  </a:solidFill>
                </a:rPr>
                <a:t> the image to grayscale, using an option in the </a:t>
              </a:r>
              <a:r>
                <a:rPr lang="en-US" sz="1300" b="1" dirty="0">
                  <a:solidFill>
                    <a:schemeClr val="tx2"/>
                  </a:solidFill>
                </a:rPr>
                <a:t>Recolor Presets</a:t>
              </a:r>
              <a:r>
                <a:rPr lang="en-US" sz="1300" dirty="0">
                  <a:solidFill>
                    <a:schemeClr val="tx2"/>
                  </a:solidFill>
                </a:rPr>
                <a:t> dropdown menu.</a:t>
              </a:r>
            </a:p>
            <a:p>
              <a:pPr>
                <a:lnSpc>
                  <a:spcPct val="120000"/>
                </a:lnSpc>
                <a:spcAft>
                  <a:spcPts val="800"/>
                </a:spcAft>
              </a:pPr>
              <a:r>
                <a:rPr lang="en-US" sz="1300" dirty="0">
                  <a:solidFill>
                    <a:schemeClr val="tx2"/>
                  </a:solidFill>
                </a:rPr>
                <a:t>This results in a subtle orange-washed image behind your title text, like the example below.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ADC3570-7F2E-AD47-9A8C-BA31CE18B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94737" y="5284550"/>
              <a:ext cx="3519734" cy="197985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F3AA-C5AC-9E4F-87B2-F0A90D2D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6" y="670560"/>
            <a:ext cx="5500718" cy="9566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7EED60-4C55-B149-AF21-1C1BEDFDF073}"/>
              </a:ext>
            </a:extLst>
          </p:cNvPr>
          <p:cNvSpPr/>
          <p:nvPr/>
        </p:nvSpPr>
        <p:spPr>
          <a:xfrm>
            <a:off x="-627636" y="5759494"/>
            <a:ext cx="573068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marL="342900" indent="-342900" algn="ctr">
              <a:buFont typeface="Wingdings" pitchFamily="2" charset="2"/>
              <a:buChar char="ß"/>
            </a:pP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See Notes on the left</a:t>
            </a:r>
          </a:p>
          <a:p>
            <a:pPr algn="ctr"/>
            <a:r>
              <a:rPr lang="en-US" sz="1400" i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Delete this box</a:t>
            </a:r>
          </a:p>
        </p:txBody>
      </p:sp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D4A2-423E-B846-8F8D-B51E1CAF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 Dallas Enrollment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6F98B-D60D-A14F-8317-B0AA22D322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3"/>
          <a:stretch/>
        </p:blipFill>
        <p:spPr>
          <a:xfrm>
            <a:off x="947821" y="2082800"/>
            <a:ext cx="6638757" cy="3621088"/>
          </a:xfr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182A2B-F072-604B-BD81-ED4AE8E6DA1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995489199"/>
              </p:ext>
            </p:extLst>
          </p:nvPr>
        </p:nvGraphicFramePr>
        <p:xfrm>
          <a:off x="8229600" y="2082800"/>
          <a:ext cx="3048000" cy="3621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64A58-6739-F749-8801-DB41FD07294B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Upward Trajectory: example slide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C6E03-106A-8442-999F-C54D5A97F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C6C4B-87DA-8140-833C-21C1483B8790}"/>
              </a:ext>
            </a:extLst>
          </p:cNvPr>
          <p:cNvSpPr/>
          <p:nvPr/>
        </p:nvSpPr>
        <p:spPr>
          <a:xfrm>
            <a:off x="4572000" y="4886961"/>
            <a:ext cx="3048000" cy="82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Our student body has seen a 163% increase in 9 years</a:t>
            </a:r>
          </a:p>
        </p:txBody>
      </p:sp>
    </p:spTree>
    <p:extLst>
      <p:ext uri="{BB962C8B-B14F-4D97-AF65-F5344CB8AC3E}">
        <p14:creationId xmlns:p14="http://schemas.microsoft.com/office/powerpoint/2010/main" val="4196978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slide style </a:t>
            </a:r>
            <a:r>
              <a:rPr lang="en-US" b="1" dirty="0">
                <a:solidFill>
                  <a:schemeClr val="accent1"/>
                </a:solidFill>
              </a:rPr>
              <a:t>example layout. </a:t>
            </a:r>
            <a:r>
              <a:rPr lang="en-US" dirty="0"/>
              <a:t>Text should be sentence case.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First, Last Name</a:t>
            </a:r>
          </a:p>
          <a:p>
            <a:pPr lvl="1"/>
            <a:r>
              <a:rPr lang="en-US" dirty="0"/>
              <a:t>Company name</a:t>
            </a:r>
          </a:p>
          <a:p>
            <a:pPr lvl="1"/>
            <a:r>
              <a:rPr lang="en-US" dirty="0"/>
              <a:t>Title comes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08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>
          <a:xfrm>
            <a:off x="914400" y="6544368"/>
            <a:ext cx="6705600" cy="167931"/>
          </a:xfrm>
        </p:spPr>
        <p:txBody>
          <a:bodyPr anchor="ctr"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</p:spPr>
        <p:txBody>
          <a:bodyPr/>
          <a:lstStyle/>
          <a:p>
            <a:r>
              <a:rPr lang="en-US" dirty="0"/>
              <a:t>Callout style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E3E03-461F-D146-8EA1-3939FD93EDF5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86447" y="2272435"/>
            <a:ext cx="1089465" cy="677108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62993" y="2272435"/>
            <a:ext cx="1089465" cy="67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9540" y="2272435"/>
            <a:ext cx="1089465" cy="6771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16087" y="2272435"/>
            <a:ext cx="1089465" cy="67710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A3F55D-3AE4-DD44-8549-6ACEE8C822E5}"/>
              </a:ext>
            </a:extLst>
          </p:cNvPr>
          <p:cNvSpPr/>
          <p:nvPr/>
        </p:nvSpPr>
        <p:spPr>
          <a:xfrm>
            <a:off x="2586447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EDC03385-ED74-7442-A79B-CAF17BD92B12}"/>
              </a:ext>
            </a:extLst>
          </p:cNvPr>
          <p:cNvSpPr/>
          <p:nvPr/>
        </p:nvSpPr>
        <p:spPr>
          <a:xfrm>
            <a:off x="4562994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5AC7508D-49C7-CE48-827A-997DC030CE44}"/>
              </a:ext>
            </a:extLst>
          </p:cNvPr>
          <p:cNvSpPr/>
          <p:nvPr/>
        </p:nvSpPr>
        <p:spPr>
          <a:xfrm>
            <a:off x="6539541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5635015A-C7CF-9C46-B8CA-BA904DC2920C}"/>
              </a:ext>
            </a:extLst>
          </p:cNvPr>
          <p:cNvSpPr/>
          <p:nvPr/>
        </p:nvSpPr>
        <p:spPr>
          <a:xfrm>
            <a:off x="8516087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280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7FEC2-A2CE-7943-82EE-C7EAADF4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640" y="1727876"/>
            <a:ext cx="1851557" cy="1854772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CB4C362-F33B-664B-8147-B607777FF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51" y="1727876"/>
            <a:ext cx="1854772" cy="1854772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12A3438-BE9C-D44B-B454-FFB2929D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668" y="1727876"/>
            <a:ext cx="1854772" cy="1854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B673F-7BD9-5848-A550-9B141E9FB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1402" y="1765951"/>
            <a:ext cx="1716138" cy="171613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9FAF6D-A40D-A048-8077-F1B47174C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09" y="4056990"/>
            <a:ext cx="1598379" cy="1601154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9710782-2509-D444-A9B5-AF55DD1F4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26" y="4123900"/>
            <a:ext cx="1696832" cy="16997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4EB4EF-DB91-A24E-B8BA-DEC0016371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0668" y="4042606"/>
            <a:ext cx="1696832" cy="1696832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E4C04D44-5B52-4B47-B8C5-1CA6B5563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402" y="3972750"/>
            <a:ext cx="1696832" cy="1699778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FEAFD6B7-6F4F-1542-8C36-0B5C0A23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 Dallas Marks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7D27B13-87E4-514F-A759-4865973346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38A70B9-9F3C-2C4A-AA0E-78AC56FD0367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2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 of the section</a:t>
            </a:r>
          </a:p>
          <a:p>
            <a:pPr lvl="1"/>
            <a:r>
              <a:rPr lang="fr-FR" dirty="0"/>
              <a:t>Use to </a:t>
            </a:r>
            <a:r>
              <a:rPr lang="fr-FR" dirty="0" err="1"/>
              <a:t>segue</a:t>
            </a:r>
            <a:r>
              <a:rPr lang="fr-FR" dirty="0"/>
              <a:t> to </a:t>
            </a:r>
            <a:r>
              <a:rPr lang="fr-FR" dirty="0" err="1"/>
              <a:t>another</a:t>
            </a:r>
            <a:r>
              <a:rPr lang="fr-FR" dirty="0"/>
              <a:t> section</a:t>
            </a:r>
          </a:p>
          <a:p>
            <a:pPr lvl="1"/>
            <a:r>
              <a:rPr lang="fr-FR" dirty="0"/>
              <a:t>Use as a Q&amp;A slide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Section head</a:t>
            </a:r>
          </a:p>
        </p:txBody>
      </p:sp>
    </p:spTree>
    <p:extLst>
      <p:ext uri="{BB962C8B-B14F-4D97-AF65-F5344CB8AC3E}">
        <p14:creationId xmlns:p14="http://schemas.microsoft.com/office/powerpoint/2010/main" val="3890233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Contact information or summary</a:t>
            </a:r>
          </a:p>
          <a:p>
            <a:pPr lvl="1"/>
            <a:r>
              <a:rPr lang="en-US" dirty="0"/>
              <a:t>More details concerning the brand standards for UT Dallas can be found online at </a:t>
            </a:r>
            <a:r>
              <a:rPr lang="en-US" b="1" dirty="0" err="1"/>
              <a:t>utdallas.edu</a:t>
            </a:r>
            <a:r>
              <a:rPr lang="en-US" b="1" dirty="0"/>
              <a:t>/brand</a:t>
            </a:r>
            <a:r>
              <a:rPr lang="en-US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AA708-B009-0B45-8C9A-985D2CE7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7782" y="4337574"/>
            <a:ext cx="2299185" cy="16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6CAF5CD6-3A11-8F4C-9A52-FE60318908D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8" y="1628480"/>
            <a:ext cx="8779006" cy="463741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399" y="5689529"/>
            <a:ext cx="10228217" cy="906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=https%3A%2F%2Fwww.i2tutorials.com%2Ftop-machine-learning-interview-questions-and-answers%2Fwhat-are-the-differences-between-supervised-machine-learning-and-unsupervised-machine-learning%2F&amp;psig=AOvVaw0KlqTp--NpSnIaOLP1ykZ6&amp;ust=1575837937456000&amp;source=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=0CAIQjRxqFwoTCLjwwYO0pOYCFQAAAAAdAAAAABAj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AB3BB72-F411-D04D-A62C-6F1B1A2E99FA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4400" y="482708"/>
            <a:ext cx="10363200" cy="451948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5540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5283200" cy="3736786"/>
          </a:xfrm>
        </p:spPr>
        <p:txBody>
          <a:bodyPr/>
          <a:lstStyle/>
          <a:p>
            <a:r>
              <a:rPr lang="en-US" dirty="0"/>
              <a:t>In short, the random forest is several Decision Trees combined.</a:t>
            </a:r>
          </a:p>
          <a:p>
            <a:r>
              <a:rPr lang="en-US" sz="1600" dirty="0"/>
              <a:t>The samples are 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drawn with replacement</a:t>
            </a:r>
            <a:r>
              <a:rPr lang="en-US" sz="1600" dirty="0"/>
              <a:t>, known as bootstrapping, which means that some samples will be used multiple times in a single tree.</a:t>
            </a:r>
          </a:p>
          <a:p>
            <a:r>
              <a:rPr lang="en-US" dirty="0"/>
              <a:t>Although each decision tree would have high variances, the overall forest low variance and at the same time keep low bias.</a:t>
            </a:r>
          </a:p>
          <a:p>
            <a:endParaRPr lang="en-US" sz="1600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B68C008-5E9C-DC47-9266-CF63381F07E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65373" y="2084952"/>
            <a:ext cx="5641840" cy="3096648"/>
          </a:xfrm>
        </p:spPr>
      </p:pic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i.stack.imgur.com</a:t>
            </a:r>
            <a:r>
              <a:rPr lang="en-US" dirty="0"/>
              <a:t>/iY55n.jpg</a:t>
            </a:r>
          </a:p>
        </p:txBody>
      </p:sp>
    </p:spTree>
    <p:extLst>
      <p:ext uri="{BB962C8B-B14F-4D97-AF65-F5344CB8AC3E}">
        <p14:creationId xmlns:p14="http://schemas.microsoft.com/office/powerpoint/2010/main" val="299146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629F07C-F7DE-8D45-801F-6CD0649D7E40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/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75125"/>
              </p:ext>
            </p:extLst>
          </p:nvPr>
        </p:nvGraphicFramePr>
        <p:xfrm>
          <a:off x="222069" y="1528356"/>
          <a:ext cx="11312433" cy="523595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885405">
                  <a:extLst>
                    <a:ext uri="{9D8B030D-6E8A-4147-A177-3AD203B41FA5}">
                      <a16:colId xmlns:a16="http://schemas.microsoft.com/office/drawing/2014/main" val="4088885809"/>
                    </a:ext>
                  </a:extLst>
                </a:gridCol>
                <a:gridCol w="1885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405">
                  <a:extLst>
                    <a:ext uri="{9D8B030D-6E8A-4147-A177-3AD203B41FA5}">
                      <a16:colId xmlns:a16="http://schemas.microsoft.com/office/drawing/2014/main" val="1897146096"/>
                    </a:ext>
                  </a:extLst>
                </a:gridCol>
                <a:gridCol w="1885405">
                  <a:extLst>
                    <a:ext uri="{9D8B030D-6E8A-4147-A177-3AD203B41FA5}">
                      <a16:colId xmlns:a16="http://schemas.microsoft.com/office/drawing/2014/main" val="3898610449"/>
                    </a:ext>
                  </a:extLst>
                </a:gridCol>
              </a:tblGrid>
              <a:tr h="580838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2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StringIndexer</a:t>
                      </a:r>
                      <a:endParaRPr lang="en-US" sz="1600" b="0" dirty="0">
                        <a:solidFill>
                          <a:schemeClr val="tx2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RegexTokenizer</a:t>
                      </a:r>
                      <a:endParaRPr lang="en-US" sz="1600" b="0" dirty="0">
                        <a:solidFill>
                          <a:schemeClr val="tx2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StopWordsRemover</a:t>
                      </a:r>
                      <a:endParaRPr lang="en-US" sz="1600" b="0" dirty="0">
                        <a:solidFill>
                          <a:schemeClr val="tx2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dirty="0" err="1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  <a:ea typeface="+mn-ea"/>
                          <a:cs typeface="+mn-cs"/>
                        </a:rPr>
                        <a:t>HashingTF</a:t>
                      </a:r>
                      <a:endParaRPr lang="en-US" sz="1600" b="0" kern="1200" dirty="0">
                        <a:solidFill>
                          <a:schemeClr val="tx2"/>
                        </a:solidFill>
                        <a:latin typeface="Franklin Gothic Demi Cond" panose="020B0706030402020204" pitchFamily="34" charset="0"/>
                        <a:ea typeface="+mn-ea"/>
                        <a:cs typeface="+mn-cs"/>
                      </a:endParaRP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  <a:ea typeface="+mn-ea"/>
                          <a:cs typeface="+mn-cs"/>
                        </a:rPr>
                        <a:t> Inverse Document Frequency (IDF)</a:t>
                      </a: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  <a:ea typeface="+mn-ea"/>
                          <a:cs typeface="+mn-cs"/>
                        </a:rPr>
                        <a:t>Definition</a:t>
                      </a: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Translate all the String classification to numeric</a:t>
                      </a: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extracts tokens  by matching the regex (Set Gap= False)</a:t>
                      </a: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drops all the stop words from the input sequences</a:t>
                      </a: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takes sets of terms and converts those sets into fixed-length feature vectors</a:t>
                      </a: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rescale the feature vectors</a:t>
                      </a: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13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No:0,Crash:1,Fire:2,Shooting:3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sz="1100" kern="12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62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  <a:ea typeface="+mn-ea"/>
                          <a:cs typeface="+mn-cs"/>
                        </a:rPr>
                        <a:t>Input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Crash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[take, route, 213, to, avoid, traffic, get, stuck, in, traffic, anyway, solution, drive, off, bridge, now, no, more, traffic, ever, again]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[take, route, 213, avoid, traffic, get, stuck, traffic, anyway, solution, drive, bridge, traffic, ever]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sz="110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(200,[4,23,55,80,103,109,124,148,159,177,181,194],[3.0,1.0,1.0,1.0,1.0,1.0,1.0,1.0,1.0,1.0,1.0,1.0])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6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  <a:ea typeface="+mn-ea"/>
                          <a:cs typeface="+mn-cs"/>
                        </a:rPr>
                        <a:t>Output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1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[take, route, 213, to, avoid, traffic, get, stuck, in, traffic, anyway, solution, drive, off, bridge, now, no, more, traffic, ever, again]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[take, route, 213, avoid, traffic, get, stuck, traffic, anyway, solution, drive, bridge, traffic, ever] 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(200,[4,23,55,80,103,109,124,148,159,177,181,194],[3.0,1.0,1.0,1.0,1.0,1.0,1.0,1.0,1.0,1.0,1.0,1.0])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(200,[4,23,55,80,103,109,124,148,159,177,181,194],[7.1,3.2,2.7,3.1,2.7,3.3,3.2,2.6,2.5,3.2,3.2,3.0])</a:t>
                      </a: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261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399" y="5020514"/>
            <a:ext cx="10363200" cy="981207"/>
          </a:xfrm>
        </p:spPr>
        <p:txBody>
          <a:bodyPr/>
          <a:lstStyle/>
          <a:p>
            <a:r>
              <a:rPr lang="en-US" dirty="0"/>
              <a:t>We split the dataset to 70% for training and 30% For testing and come out with accuracy for evaluation.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57FD0D7-0BE6-F54A-AC63-8911321BE8B3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198657961"/>
              </p:ext>
            </p:extLst>
          </p:nvPr>
        </p:nvGraphicFramePr>
        <p:xfrm>
          <a:off x="1841863" y="934656"/>
          <a:ext cx="8216537" cy="40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7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4B2DCD7-AD3A-9440-9EB9-31AE914DBB4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42629" y="1837486"/>
            <a:ext cx="4034971" cy="3877514"/>
          </a:xfrm>
        </p:spPr>
        <p:txBody>
          <a:bodyPr/>
          <a:lstStyle/>
          <a:p>
            <a:r>
              <a:rPr lang="en-US" dirty="0"/>
              <a:t>For each RDD,</a:t>
            </a:r>
          </a:p>
          <a:p>
            <a:r>
              <a:rPr lang="en-US" dirty="0"/>
              <a:t>We calculate accuracy and show the </a:t>
            </a:r>
            <a:r>
              <a:rPr lang="en-US" dirty="0" err="1"/>
              <a:t>categoryIndex</a:t>
            </a:r>
            <a:r>
              <a:rPr lang="en-US" dirty="0"/>
              <a:t> and the </a:t>
            </a:r>
            <a:r>
              <a:rPr lang="en-US" dirty="0" err="1"/>
              <a:t>predictionIndex</a:t>
            </a:r>
            <a:r>
              <a:rPr lang="en-US" dirty="0"/>
              <a:t> by </a:t>
            </a:r>
            <a:r>
              <a:rPr lang="en-US" dirty="0" err="1"/>
              <a:t>DataFrame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model accuracy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A7399-41F2-6142-B7DE-CE3EEAB169B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A8701-693F-E64F-9087-DD92739B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79" y="1720485"/>
            <a:ext cx="5753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8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399" y="5020514"/>
            <a:ext cx="10363200" cy="981207"/>
          </a:xfrm>
        </p:spPr>
        <p:txBody>
          <a:bodyPr/>
          <a:lstStyle/>
          <a:p>
            <a:r>
              <a:rPr lang="en-US" dirty="0"/>
              <a:t>We split the dataset to 70% for training and 30% For testing and come out with accuracy for evaluation.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EE33E-875C-F545-8C4E-DACABBC42F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144000" y="1306285"/>
            <a:ext cx="2133600" cy="43971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8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16-pt Header type</a:t>
            </a:r>
          </a:p>
          <a:p>
            <a:pPr lvl="1"/>
            <a:r>
              <a:rPr lang="en-US" dirty="0"/>
              <a:t>“Enter” and “Tab” 14-pt type</a:t>
            </a:r>
          </a:p>
          <a:p>
            <a:pPr lvl="2"/>
            <a:r>
              <a:rPr lang="en-US" dirty="0"/>
              <a:t>“Enter” and “Tab” 11-pt type</a:t>
            </a:r>
          </a:p>
          <a:p>
            <a:pPr lvl="3"/>
            <a:r>
              <a:rPr lang="en-US" dirty="0"/>
              <a:t>“Enter” “Tab” 11-pt type Bullets</a:t>
            </a:r>
          </a:p>
          <a:p>
            <a:pPr lvl="4"/>
            <a:r>
              <a:rPr lang="en-US" dirty="0"/>
              <a:t>“Enter” “Tab” 11-pt type 2nd Level Bullets</a:t>
            </a:r>
          </a:p>
          <a:p>
            <a:pPr lvl="4"/>
            <a:r>
              <a:rPr lang="en-US" dirty="0"/>
              <a:t>“Shift Tab” to move backwards through the options</a:t>
            </a:r>
          </a:p>
          <a:p>
            <a:pPr lvl="4"/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D3C42F3-644B-7F4A-A81F-724E4215347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4B2DCD7-AD3A-9440-9EB9-31AE914DBB4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Three-column 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A7399-41F2-6142-B7DE-CE3EEAB169B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291753289"/>
      </p:ext>
    </p:extLst>
  </p:cSld>
  <p:clrMapOvr>
    <a:masterClrMapping/>
  </p:clrMapOvr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1607</Words>
  <Application>Microsoft Macintosh PowerPoint</Application>
  <PresentationFormat>Widescreen</PresentationFormat>
  <Paragraphs>195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Franklin Gothic Book</vt:lpstr>
      <vt:lpstr>Franklin Gothic Demi Cond</vt:lpstr>
      <vt:lpstr>Georgia</vt:lpstr>
      <vt:lpstr>Wingdings</vt:lpstr>
      <vt:lpstr>Sophisticated Business</vt:lpstr>
      <vt:lpstr>PowerPoint Presentation</vt:lpstr>
      <vt:lpstr>Title Slide Example</vt:lpstr>
      <vt:lpstr>Offline Training model</vt:lpstr>
      <vt:lpstr>Random forest</vt:lpstr>
      <vt:lpstr>Preprocess</vt:lpstr>
      <vt:lpstr>PowerPoint Presentation</vt:lpstr>
      <vt:lpstr>Streaming model accuracy</vt:lpstr>
      <vt:lpstr>PowerPoint Presentation</vt:lpstr>
      <vt:lpstr>Three-column layout</vt:lpstr>
      <vt:lpstr>Table</vt:lpstr>
      <vt:lpstr>Column chart (single category)</vt:lpstr>
      <vt:lpstr>Column chart (multi-category)</vt:lpstr>
      <vt:lpstr>Stacked column chart</vt:lpstr>
      <vt:lpstr>Bar chart</vt:lpstr>
      <vt:lpstr>Line chart</vt:lpstr>
      <vt:lpstr>Pie chart</vt:lpstr>
      <vt:lpstr>“We are incredible at remembering pictures. Hear a piece of information, and three days later you’ll remember 10 percent of it. Add a picture and you’ll remember 65 percent.”</vt:lpstr>
      <vt:lpstr>“We are incredible at remembering pictures.  Hear a piece of information, and three days later you’ll remember 10 percent of it. Add a picture and you’ll remember 65 percent.”</vt:lpstr>
      <vt:lpstr>UT Dallas Enrollment</vt:lpstr>
      <vt:lpstr>UT Dallas Enrollment</vt:lpstr>
      <vt:lpstr>Quote slide style example layout. Text should be sentence case.</vt:lpstr>
      <vt:lpstr>Callout style examples</vt:lpstr>
      <vt:lpstr>UT Dallas 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Zheng, Yi</cp:lastModifiedBy>
  <cp:revision>168</cp:revision>
  <dcterms:created xsi:type="dcterms:W3CDTF">2014-02-06T21:29:49Z</dcterms:created>
  <dcterms:modified xsi:type="dcterms:W3CDTF">2019-12-07T22:54:37Z</dcterms:modified>
</cp:coreProperties>
</file>